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33"/>
  </p:notesMasterIdLst>
  <p:sldIdLst>
    <p:sldId id="259" r:id="rId6"/>
    <p:sldId id="262" r:id="rId7"/>
    <p:sldId id="264" r:id="rId8"/>
    <p:sldId id="459" r:id="rId9"/>
    <p:sldId id="266" r:id="rId10"/>
    <p:sldId id="458" r:id="rId11"/>
    <p:sldId id="422" r:id="rId12"/>
    <p:sldId id="423" r:id="rId13"/>
    <p:sldId id="285" r:id="rId14"/>
    <p:sldId id="466" r:id="rId15"/>
    <p:sldId id="472" r:id="rId16"/>
    <p:sldId id="426" r:id="rId17"/>
    <p:sldId id="474" r:id="rId18"/>
    <p:sldId id="428" r:id="rId19"/>
    <p:sldId id="475" r:id="rId20"/>
    <p:sldId id="430" r:id="rId21"/>
    <p:sldId id="278" r:id="rId22"/>
    <p:sldId id="276" r:id="rId23"/>
    <p:sldId id="471" r:id="rId24"/>
    <p:sldId id="476" r:id="rId25"/>
    <p:sldId id="479" r:id="rId26"/>
    <p:sldId id="465" r:id="rId27"/>
    <p:sldId id="469" r:id="rId28"/>
    <p:sldId id="478" r:id="rId29"/>
    <p:sldId id="477" r:id="rId30"/>
    <p:sldId id="460" r:id="rId31"/>
    <p:sldId id="421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BM Plex Sans" panose="020B0503050203000203" pitchFamily="34" charset="0"/>
      <p:regular r:id="rId38"/>
      <p:bold r:id="rId39"/>
      <p:italic r:id="rId40"/>
      <p:boldItalic r:id="rId41"/>
    </p:embeddedFont>
    <p:embeddedFont>
      <p:font typeface="IBM Plex Sans SemiBold" panose="020B0703050203000203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71" autoAdjust="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5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2958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329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800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88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206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076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496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135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193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18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62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395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9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4380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684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6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751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69" r:id="rId4"/>
    <p:sldLayoutId id="2147483680" r:id="rId5"/>
    <p:sldLayoutId id="2147483682" r:id="rId6"/>
    <p:sldLayoutId id="2147483683" r:id="rId7"/>
    <p:sldLayoutId id="214748368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4. Что такое содержание проекта и содержание продукта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Содержание продукта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94;p54">
            <a:extLst>
              <a:ext uri="{FF2B5EF4-FFF2-40B4-BE49-F238E27FC236}">
                <a16:creationId xmlns:a16="http://schemas.microsoft.com/office/drawing/2014/main" id="{B77ADBE1-9040-4245-A022-7B807C097992}"/>
              </a:ext>
            </a:extLst>
          </p:cNvPr>
          <p:cNvSpPr txBox="1">
            <a:spLocks/>
          </p:cNvSpPr>
          <p:nvPr/>
        </p:nvSpPr>
        <p:spPr>
          <a:xfrm>
            <a:off x="540000" y="1704813"/>
            <a:ext cx="4272224" cy="2892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ru-RU" sz="14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свойства и функции, которые характеризуют продукт проекта, т.е. результат, который передаётся заказчику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6BCDEF-7998-4614-A64C-8B64217E1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420" y="1449693"/>
            <a:ext cx="2927183" cy="26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53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Границы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5233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0000"/>
            <a:ext cx="3729782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Это описание того, что не входит в содержание проекта.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В ходе описания границ проекта определяются и документируются все моменты, которые могут подразумеваться как часть проекта, но таковой не являются.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Границы проекта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9532C4-6032-4478-B1F3-24D847AB448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19" y="1260000"/>
            <a:ext cx="3657598" cy="27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6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Ограничения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403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0000"/>
            <a:ext cx="3729782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Это некие факторы, которые ограничивают наши возможности по реализации проекта.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Ограничения на проекте бывают юридическими, законодательными, техническими, организационными и т.д.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Ограничения проекта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B034999-0432-4580-8676-2C82F2F6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521" y="1325105"/>
            <a:ext cx="286896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98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Допущения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745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0000"/>
            <a:ext cx="5636074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Это наши предположения о том, какова будет окружающая среда проекта, на основе которых мы этот проект планируем.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На основе допущений проекта мы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получим инструмент управления заинтересованными лицами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договоримся на берегу обо всём ещё до старта проекта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лучше оценим окружение проекта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будем управлять рисками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Допущения проекта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0AFBF93-533A-42B0-8528-BCC5F5128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99" y="2879999"/>
            <a:ext cx="2601074" cy="17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92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 1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171800"/>
            <a:ext cx="3852000" cy="27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 по автоматизации системы бюджетирования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ru-RU" b="0" i="0" u="none" strike="noStrike" cap="none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З</a:t>
            </a:r>
            <a:r>
              <a:rPr lang="ru-RU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аказчик поверхностно сформулировал идею: автоматизировать всю внутреннюю финансовую систему компании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 </a:t>
            </a:r>
            <a:r>
              <a:rPr lang="ru-RU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осуществили сбор требований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</a:t>
            </a:r>
            <a:r>
              <a:rPr lang="ru-RU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ыяснилось: автоматизируем только внутреннюю систему бюджетирования, бухгалтерию не трогаем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4" y="512400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601203" y="2479636"/>
            <a:ext cx="2634711" cy="102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это? Границы, ограничения или допущения проекта?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2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4" name="Google Shape;544;p7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541;p73">
            <a:extLst>
              <a:ext uri="{FF2B5EF4-FFF2-40B4-BE49-F238E27FC236}">
                <a16:creationId xmlns:a16="http://schemas.microsoft.com/office/drawing/2014/main" id="{68CC9E4A-A534-44CE-96A1-8DB70046A5A6}"/>
              </a:ext>
            </a:extLst>
          </p:cNvPr>
          <p:cNvSpPr txBox="1"/>
          <p:nvPr/>
        </p:nvSpPr>
        <p:spPr>
          <a:xfrm>
            <a:off x="540000" y="1181000"/>
            <a:ext cx="3644400" cy="222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ru-RU" sz="16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</a:t>
            </a:r>
            <a:br>
              <a:rPr lang="ru-RU" sz="16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</a:t>
            </a:r>
            <a:r>
              <a:rPr lang="ru-RU" sz="16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 разработке веб-сайта интернет-магазина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endParaRPr lang="ru-RU" sz="1600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ru-RU" sz="16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ru-RU" sz="16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 недоступен для обсуждения и согласования вопросов проекта с 1 по 5 число каждого календарного месяца</a:t>
            </a:r>
          </a:p>
        </p:txBody>
      </p:sp>
      <p:pic>
        <p:nvPicPr>
          <p:cNvPr id="6" name="Google Shape;1055;p101" descr="preencoded.png">
            <a:extLst>
              <a:ext uri="{FF2B5EF4-FFF2-40B4-BE49-F238E27FC236}">
                <a16:creationId xmlns:a16="http://schemas.microsoft.com/office/drawing/2014/main" id="{869F1B77-A259-4BF8-BA04-0057F1738E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9601" y="1181000"/>
            <a:ext cx="4099158" cy="28950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35C98-16BA-4DE0-A439-EA4B30875446}"/>
              </a:ext>
            </a:extLst>
          </p:cNvPr>
          <p:cNvSpPr txBox="1"/>
          <p:nvPr/>
        </p:nvSpPr>
        <p:spPr>
          <a:xfrm>
            <a:off x="5928508" y="2726733"/>
            <a:ext cx="2208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accent1"/>
                </a:solidFill>
              </a:rPr>
              <a:t>Что это? Границы, ограничения или допущения проекта?</a:t>
            </a:r>
          </a:p>
        </p:txBody>
      </p:sp>
    </p:spTree>
    <p:extLst>
      <p:ext uri="{BB962C8B-B14F-4D97-AF65-F5344CB8AC3E}">
        <p14:creationId xmlns:p14="http://schemas.microsoft.com/office/powerpoint/2010/main" val="84641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 3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264789"/>
            <a:ext cx="3852000" cy="164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 по модернизации Центра обработки данных для Аэропорта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ru-RU" b="0" i="0" u="none" strike="noStrike" cap="none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Большая часть расходов на закупку иностранного оборудования за </a:t>
            </a:r>
            <a:r>
              <a:rPr lang="ru-RU" b="0" i="0" u="none" strike="noStrike" cap="none" dirty="0" err="1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долл.США</a:t>
            </a:r>
            <a:endParaRPr lang="ru-RU" b="0" i="0" u="none" strike="noStrike" cap="none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Курс иностранной валюты не стабилен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4" y="512400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601203" y="2479636"/>
            <a:ext cx="2634711" cy="102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это? Границы, ограничения или допущения проекта?</a:t>
            </a:r>
          </a:p>
        </p:txBody>
      </p:sp>
    </p:spTree>
    <p:extLst>
      <p:ext uri="{BB962C8B-B14F-4D97-AF65-F5344CB8AC3E}">
        <p14:creationId xmlns:p14="http://schemas.microsoft.com/office/powerpoint/2010/main" val="1517245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4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4" name="Google Shape;544;p7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541;p73">
            <a:extLst>
              <a:ext uri="{FF2B5EF4-FFF2-40B4-BE49-F238E27FC236}">
                <a16:creationId xmlns:a16="http://schemas.microsoft.com/office/drawing/2014/main" id="{68CC9E4A-A534-44CE-96A1-8DB70046A5A6}"/>
              </a:ext>
            </a:extLst>
          </p:cNvPr>
          <p:cNvSpPr txBox="1"/>
          <p:nvPr/>
        </p:nvSpPr>
        <p:spPr>
          <a:xfrm>
            <a:off x="540000" y="1181000"/>
            <a:ext cx="3644400" cy="246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ru-RU" sz="16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</a:t>
            </a:r>
            <a:br>
              <a:rPr lang="ru-RU" sz="16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dirty="0" err="1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</a:t>
            </a:r>
            <a:r>
              <a:rPr lang="ru-RU" sz="16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 разработке системы сбора багажа в аэропорту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endParaRPr lang="ru-RU" sz="1600" dirty="0">
              <a:solidFill>
                <a:schemeClr val="tx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ru-RU" sz="16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</a:pPr>
            <a:r>
              <a:rPr lang="ru-RU" sz="16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фазе «Инициация проекта» Вы узнаёте, что крупная компания-проектировщик и программный интегратор ИТ-системы по сбору и сортировки багажа ушла с рынка РФ</a:t>
            </a:r>
          </a:p>
        </p:txBody>
      </p:sp>
      <p:pic>
        <p:nvPicPr>
          <p:cNvPr id="6" name="Google Shape;1055;p101" descr="preencoded.png">
            <a:extLst>
              <a:ext uri="{FF2B5EF4-FFF2-40B4-BE49-F238E27FC236}">
                <a16:creationId xmlns:a16="http://schemas.microsoft.com/office/drawing/2014/main" id="{869F1B77-A259-4BF8-BA04-0057F1738E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9601" y="1181000"/>
            <a:ext cx="4099158" cy="28950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35C98-16BA-4DE0-A439-EA4B30875446}"/>
              </a:ext>
            </a:extLst>
          </p:cNvPr>
          <p:cNvSpPr txBox="1"/>
          <p:nvPr/>
        </p:nvSpPr>
        <p:spPr>
          <a:xfrm>
            <a:off x="5928508" y="2726733"/>
            <a:ext cx="2208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accent1"/>
                </a:solidFill>
              </a:rPr>
              <a:t>Что это? Границы, ограничения или допущения проекта?</a:t>
            </a:r>
          </a:p>
        </p:txBody>
      </p:sp>
    </p:spTree>
    <p:extLst>
      <p:ext uri="{BB962C8B-B14F-4D97-AF65-F5344CB8AC3E}">
        <p14:creationId xmlns:p14="http://schemas.microsoft.com/office/powerpoint/2010/main" val="84017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Кто определяет</a:t>
            </a:r>
            <a:br>
              <a:rPr lang="ru-RU" sz="2000" dirty="0"/>
            </a:br>
            <a:r>
              <a:rPr lang="ru-RU" sz="2000" dirty="0"/>
              <a:t>Содержание, Границы, Ограничения и Допущения проекта?</a:t>
            </a:r>
            <a:endParaRPr sz="2000"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0385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/>
              <a:t>Содержание, Границы, Ограничения и Допущения проекта определяет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94;p54">
            <a:extLst>
              <a:ext uri="{FF2B5EF4-FFF2-40B4-BE49-F238E27FC236}">
                <a16:creationId xmlns:a16="http://schemas.microsoft.com/office/drawing/2014/main" id="{B77ADBE1-9040-4245-A022-7B807C097992}"/>
              </a:ext>
            </a:extLst>
          </p:cNvPr>
          <p:cNvSpPr txBox="1">
            <a:spLocks/>
          </p:cNvSpPr>
          <p:nvPr/>
        </p:nvSpPr>
        <p:spPr>
          <a:xfrm>
            <a:off x="1407905" y="1698910"/>
            <a:ext cx="5000644" cy="2175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Project manager</a:t>
            </a:r>
            <a:endParaRPr lang="en-US" sz="2000" dirty="0">
              <a:highlight>
                <a:srgbClr val="FFFFFF"/>
              </a:highlight>
            </a:endParaRP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endParaRPr lang="en-US" sz="2000" i="1" dirty="0">
              <a:highlight>
                <a:srgbClr val="FFFFFF"/>
              </a:highlight>
            </a:endParaRPr>
          </a:p>
          <a:p>
            <a:pPr marL="342900" marR="0" lvl="0" indent="-34290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Wingdings" panose="05000000000000000000" pitchFamily="2" charset="2"/>
              <a:buChar char="ü"/>
              <a:tabLst/>
              <a:defRPr/>
            </a:pPr>
            <a:r>
              <a:rPr lang="ru-RU" sz="2000" i="1" dirty="0">
                <a:highlight>
                  <a:srgbClr val="FFFFFF"/>
                </a:highlight>
              </a:rPr>
              <a:t>сбор требований к продукту</a:t>
            </a:r>
          </a:p>
          <a:p>
            <a:pPr marL="342900" marR="0" lvl="0" indent="-34290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Wingdings" panose="05000000000000000000" pitchFamily="2" charset="2"/>
              <a:buChar char="ü"/>
              <a:tabLst/>
              <a:defRPr/>
            </a:pPr>
            <a:r>
              <a:rPr lang="en-US" sz="2000" i="1" dirty="0">
                <a:highlight>
                  <a:srgbClr val="FFFFFF"/>
                </a:highlight>
              </a:rPr>
              <a:t>Product Vision</a:t>
            </a:r>
            <a:endParaRPr lang="ru-RU" sz="2000" i="1" dirty="0">
              <a:highlight>
                <a:srgbClr val="FFFFFF"/>
              </a:highlight>
            </a:endParaRPr>
          </a:p>
          <a:p>
            <a:pPr marL="342900" marR="0" lvl="0" indent="-34290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Wingdings" panose="05000000000000000000" pitchFamily="2" charset="2"/>
              <a:buChar char="ü"/>
              <a:tabLst/>
              <a:defRPr/>
            </a:pPr>
            <a:r>
              <a:rPr lang="ru-RU" sz="2000" i="1" dirty="0">
                <a:highlight>
                  <a:srgbClr val="FFFFFF"/>
                </a:highlight>
              </a:rPr>
              <a:t>БФТ</a:t>
            </a:r>
          </a:p>
          <a:p>
            <a:pPr marL="342900" marR="0" lvl="0" indent="-34290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Wingdings" panose="05000000000000000000" pitchFamily="2" charset="2"/>
              <a:buChar char="ü"/>
              <a:tabLst/>
              <a:defRPr/>
            </a:pPr>
            <a:r>
              <a:rPr lang="ru-RU" sz="2000" i="1" dirty="0">
                <a:highlight>
                  <a:srgbClr val="FFFFFF"/>
                </a:highlight>
              </a:rPr>
              <a:t>ТЗ</a:t>
            </a:r>
            <a:endParaRPr kumimoji="0" lang="ru-RU" sz="200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FF"/>
              </a:highlight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6" name="Google Shape;1025;p99">
            <a:extLst>
              <a:ext uri="{FF2B5EF4-FFF2-40B4-BE49-F238E27FC236}">
                <a16:creationId xmlns:a16="http://schemas.microsoft.com/office/drawing/2014/main" id="{E0367577-3281-43C9-9F08-4BACAD018E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545" y="2883554"/>
            <a:ext cx="1423100" cy="142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8467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Кто определяет</a:t>
            </a:r>
            <a:br>
              <a:rPr lang="ru-RU" sz="2000" dirty="0"/>
            </a:br>
            <a:r>
              <a:rPr lang="ru-RU" sz="2000" dirty="0"/>
              <a:t>Содержание</a:t>
            </a:r>
            <a:r>
              <a:rPr lang="en-US" sz="2000" dirty="0"/>
              <a:t> </a:t>
            </a:r>
            <a:r>
              <a:rPr lang="ru-RU" sz="2000" dirty="0"/>
              <a:t>продукта проекта?</a:t>
            </a:r>
            <a:endParaRPr sz="2000"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57626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/>
              <a:t>Содержание продукта проекта определяет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94;p54">
            <a:extLst>
              <a:ext uri="{FF2B5EF4-FFF2-40B4-BE49-F238E27FC236}">
                <a16:creationId xmlns:a16="http://schemas.microsoft.com/office/drawing/2014/main" id="{B77ADBE1-9040-4245-A022-7B807C097992}"/>
              </a:ext>
            </a:extLst>
          </p:cNvPr>
          <p:cNvSpPr txBox="1">
            <a:spLocks/>
          </p:cNvSpPr>
          <p:nvPr/>
        </p:nvSpPr>
        <p:spPr>
          <a:xfrm>
            <a:off x="1810861" y="1641210"/>
            <a:ext cx="5000644" cy="54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IBM Plex San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Product owner</a:t>
            </a: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highlight>
                  <a:srgbClr val="FFFFFF"/>
                </a:highlight>
                <a:uLnTx/>
                <a:uFillTx/>
                <a:latin typeface="IBM Plex Sans"/>
                <a:sym typeface="IBM Plex Sans"/>
              </a:rPr>
              <a:t> / Заказчик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highlight>
                <a:srgbClr val="FFFFFF"/>
              </a:highlight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04A13-A669-4BC9-B85C-97B56D1E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640" y="2405459"/>
            <a:ext cx="3239711" cy="22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85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800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сформировать иерархическую структуру работ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идентифицировать и оценить риски проекта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641741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8751" y="1279088"/>
            <a:ext cx="4348714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Что такое содержание проекта и содержание продукта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Границы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Ограничения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Допущения проекта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Кто и как определяет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  <a:endParaRPr lang="ru-RU" sz="1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106;p105" descr="preencoded.png">
            <a:extLst>
              <a:ext uri="{FF2B5EF4-FFF2-40B4-BE49-F238E27FC236}">
                <a16:creationId xmlns:a16="http://schemas.microsoft.com/office/drawing/2014/main" id="{64212164-D28A-46F8-9778-35C6E2F9B2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183" y="1530295"/>
            <a:ext cx="2763945" cy="2334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Содержание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94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60000"/>
            <a:ext cx="6999925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это список работ по проекту, которые нужно реализовать, чтобы достигнуть целей проекта и получить запланированные результаты (конечный продукт).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b="1" dirty="0">
                <a:solidFill>
                  <a:srgbClr val="FF0000"/>
                </a:solidFill>
                <a:highlight>
                  <a:schemeClr val="lt1"/>
                </a:highlight>
              </a:rPr>
              <a:t>Внимание!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Описать содержание проекта на фазе «Инициация» можно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верхнеуровнево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.</a:t>
            </a: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Полная детализация происходит уже на фазе «Планирование».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Содержание проекта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C8AD336-DBFA-487C-A5EC-51E5A4F08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21" y="2718661"/>
            <a:ext cx="6059837" cy="227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51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4372963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>
                <a:solidFill>
                  <a:schemeClr val="dk1"/>
                </a:solidFill>
                <a:highlight>
                  <a:schemeClr val="lt1"/>
                </a:highlight>
              </a:rPr>
              <a:t>Цели проекта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>
                <a:solidFill>
                  <a:schemeClr val="dk1"/>
                </a:solidFill>
                <a:highlight>
                  <a:schemeClr val="lt1"/>
                </a:highlight>
              </a:rPr>
              <a:t>Описание содержания продукта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>
                <a:solidFill>
                  <a:schemeClr val="dk1"/>
                </a:solidFill>
                <a:highlight>
                  <a:schemeClr val="lt1"/>
                </a:highlight>
              </a:rPr>
              <a:t>Критерии приёмки продукта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>
                <a:solidFill>
                  <a:schemeClr val="dk1"/>
                </a:solidFill>
                <a:highlight>
                  <a:schemeClr val="lt1"/>
                </a:highlight>
              </a:rPr>
              <a:t>Границы проекта 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>
                <a:solidFill>
                  <a:schemeClr val="dk1"/>
                </a:solidFill>
                <a:highlight>
                  <a:schemeClr val="lt1"/>
                </a:highlight>
              </a:rPr>
              <a:t>Ограничения проекта 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ru-RU" sz="1600" dirty="0">
                <a:solidFill>
                  <a:schemeClr val="dk1"/>
                </a:solidFill>
                <a:highlight>
                  <a:schemeClr val="lt1"/>
                </a:highlight>
              </a:rPr>
              <a:t>Допущения проекта</a:t>
            </a: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Из чего состоит Содержание проекта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517977-D024-4E27-9931-B53ABAA42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57" y="1260000"/>
            <a:ext cx="3392191" cy="33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82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Содержание продукта?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763</Words>
  <Application>Microsoft Office PowerPoint</Application>
  <PresentationFormat>Экран (16:9)</PresentationFormat>
  <Paragraphs>151</Paragraphs>
  <Slides>27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27</vt:i4>
      </vt:variant>
    </vt:vector>
  </HeadingPairs>
  <TitlesOfParts>
    <vt:vector size="38" baseType="lpstr">
      <vt:lpstr>Calibri</vt:lpstr>
      <vt:lpstr>Roboto</vt:lpstr>
      <vt:lpstr>IBM Plex Sans</vt:lpstr>
      <vt:lpstr>Arial</vt:lpstr>
      <vt:lpstr>IBM Plex Sans SemiBold</vt:lpstr>
      <vt:lpstr>Wingdings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Что такое Содержание проекта?</vt:lpstr>
      <vt:lpstr>Содержание проекта</vt:lpstr>
      <vt:lpstr>Из чего состоит Содержание проекта</vt:lpstr>
      <vt:lpstr>Что такое Содержание продукта?</vt:lpstr>
      <vt:lpstr>Содержание продукта</vt:lpstr>
      <vt:lpstr>Что такое Границы проекта?</vt:lpstr>
      <vt:lpstr>Границы проекта</vt:lpstr>
      <vt:lpstr>Что такое Ограничения проекта?</vt:lpstr>
      <vt:lpstr>Ограничения проекта</vt:lpstr>
      <vt:lpstr>Что такое Допущения проекта?</vt:lpstr>
      <vt:lpstr>Допущения проекта</vt:lpstr>
      <vt:lpstr>Кейсы</vt:lpstr>
      <vt:lpstr>Презентация PowerPoint</vt:lpstr>
      <vt:lpstr>Презентация PowerPoint</vt:lpstr>
      <vt:lpstr>Презентация PowerPoint</vt:lpstr>
      <vt:lpstr>Презентация PowerPoint</vt:lpstr>
      <vt:lpstr>Кто определяет Содержание, Границы, Ограничения и Допущения проекта?</vt:lpstr>
      <vt:lpstr>Содержание, Границы, Ограничения и Допущения проекта определяет</vt:lpstr>
      <vt:lpstr>Кто определяет Содержание продукта проекта?</vt:lpstr>
      <vt:lpstr>Содержание продукта проекта определяет</vt:lpstr>
      <vt:lpstr>Поделитесь с нами обратной связью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77</cp:revision>
  <dcterms:modified xsi:type="dcterms:W3CDTF">2022-05-01T08:43:08Z</dcterms:modified>
</cp:coreProperties>
</file>